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5" r:id="rId10"/>
    <p:sldId id="264" r:id="rId11"/>
    <p:sldId id="266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99"/>
    <a:srgbClr val="F7940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19337-129A-4CE5-B2C4-692C80867945}" type="datetimeFigureOut">
              <a:rPr lang="fr-FR" smtClean="0"/>
              <a:t>11/03/2014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D92AED-CC03-45C8-A1FC-28523E0F8C1F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F1BD-99CE-4794-852C-512BB351669A}" type="datetime1">
              <a:rPr lang="fr-FR" smtClean="0"/>
              <a:t>11/03/2014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samedi 1er février 2014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07BD1-E538-47B4-9561-3B7D97A2821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6F6C1-B6DA-4792-BCBA-B41BF12F443A}" type="datetime1">
              <a:rPr lang="fr-FR" smtClean="0"/>
              <a:t>11/03/2014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samedi 1er février 2014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07BD1-E538-47B4-9561-3B7D97A2821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9F4F3-013C-40D8-8F30-BC5E919AE745}" type="datetime1">
              <a:rPr lang="fr-FR" smtClean="0"/>
              <a:t>11/03/2014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samedi 1er février 2014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07BD1-E538-47B4-9561-3B7D97A2821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9703B-6468-4034-B0DE-2468CCF9937D}" type="datetime1">
              <a:rPr lang="fr-FR" smtClean="0"/>
              <a:t>11/03/2014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samedi 1er février 2014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07BD1-E538-47B4-9561-3B7D97A2821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DE222-12E5-4756-B525-AD3728C1A9BA}" type="datetime1">
              <a:rPr lang="fr-FR" smtClean="0"/>
              <a:t>11/03/2014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samedi 1er février 2014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07BD1-E538-47B4-9561-3B7D97A2821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2A078-75CE-4B75-99F3-6E9396D24A2C}" type="datetime1">
              <a:rPr lang="fr-FR" smtClean="0"/>
              <a:t>11/03/2014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samedi 1er février 2014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07BD1-E538-47B4-9561-3B7D97A2821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C2913-0C0C-43D7-ADFE-B27C266E6467}" type="datetime1">
              <a:rPr lang="fr-FR" smtClean="0"/>
              <a:t>11/03/2014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samedi 1er février 2014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07BD1-E538-47B4-9561-3B7D97A2821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6DD0-CEB0-490D-8903-3EFB7EE2A848}" type="datetime1">
              <a:rPr lang="fr-FR" smtClean="0"/>
              <a:t>11/03/2014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samedi 1er février 2014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07BD1-E538-47B4-9561-3B7D97A2821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32E3A-02AA-4E8F-929F-D90F690109E4}" type="datetime1">
              <a:rPr lang="fr-FR" smtClean="0"/>
              <a:t>11/03/2014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samedi 1er février 2014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07BD1-E538-47B4-9561-3B7D97A2821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CE8C7-2424-4D75-A964-D7B8B2AFFD67}" type="datetime1">
              <a:rPr lang="fr-FR" smtClean="0"/>
              <a:t>11/03/2014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samedi 1er février 2014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07BD1-E538-47B4-9561-3B7D97A2821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37720-3CBE-4EC3-B1A9-D79F3BB7D82C}" type="datetime1">
              <a:rPr lang="fr-FR" smtClean="0"/>
              <a:t>11/03/2014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samedi 1er février 2014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07BD1-E538-47B4-9561-3B7D97A2821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8526C-7F1D-489E-ACD0-4A2CA26B6665}" type="datetime1">
              <a:rPr lang="fr-FR" smtClean="0"/>
              <a:t>11/03/2014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samedi 1er février 2014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07BD1-E538-47B4-9561-3B7D97A2821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orge\AppData\Local\Microsoft\Windows\Temporary Internet Files\Content.IE5\5JRFIMZZ\photo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548680"/>
            <a:ext cx="2880320" cy="2160240"/>
          </a:xfrm>
          <a:prstGeom prst="rect">
            <a:avLst/>
          </a:prstGeom>
          <a:noFill/>
        </p:spPr>
      </p:pic>
      <p:pic>
        <p:nvPicPr>
          <p:cNvPr id="1027" name="Picture 3" descr="C:\Users\Jorge\AppData\Local\Microsoft\Windows\Temporary Internet Files\Content.IE5\S4UAKPFP\photo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548680"/>
            <a:ext cx="2915816" cy="2186862"/>
          </a:xfrm>
          <a:prstGeom prst="rect">
            <a:avLst/>
          </a:prstGeom>
          <a:noFill/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samedi 1er février 2014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07BD1-E538-47B4-9561-3B7D97A28214}" type="slidenum">
              <a:rPr lang="fr-FR" smtClean="0"/>
              <a:pPr/>
              <a:t>1</a:t>
            </a:fld>
            <a:endParaRPr lang="fr-FR"/>
          </a:p>
        </p:txBody>
      </p:sp>
      <p:pic>
        <p:nvPicPr>
          <p:cNvPr id="11266" name="Picture 2" descr="louvrelouisxii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4581128"/>
            <a:ext cx="3653473" cy="1630363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611560" y="3212976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Nouvelle visite du musée du Louvre pour découvrir l’art de la Renaissance italienne.</a:t>
            </a:r>
          </a:p>
          <a:p>
            <a:r>
              <a:rPr lang="fr-FR" dirty="0" smtClean="0"/>
              <a:t>Le palais du Louvre est en partie un palais royal qui date du 16eme siècle, en pleine période de la… Renaissance.</a:t>
            </a:r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Jorge\AppData\Local\Microsoft\Windows\Temporary Internet Files\Content.IE5\S4UAKPFP\photo (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476672"/>
            <a:ext cx="5268077" cy="3951058"/>
          </a:xfrm>
          <a:prstGeom prst="rect">
            <a:avLst/>
          </a:prstGeom>
          <a:noFill/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samedi 1er février 2014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07BD1-E538-47B4-9561-3B7D97A28214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683568" y="5085184"/>
            <a:ext cx="4117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Il est temps de rentrer pour la collation…..</a:t>
            </a:r>
            <a:endParaRPr lang="fr-F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fr-mg42.mail.yahoo.com/ya/download?mid=2_0_0_1_21822168_AL1TfbwAAA%2B%2BUx8hzAAAAJZFcac&amp;pid=2&amp;fid=Inbox&amp;inline=1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7" name="Picture 3" descr="F:\espace loisirs\secure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348880"/>
            <a:ext cx="4352032" cy="3264024"/>
          </a:xfrm>
          <a:prstGeom prst="rect">
            <a:avLst/>
          </a:prstGeom>
          <a:noFill/>
        </p:spPr>
      </p:pic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samedi 1er février 2014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07BD1-E538-47B4-9561-3B7D97A28214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043608" y="1628800"/>
            <a:ext cx="5416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Bravo à Pascal et Ghislain pour leur travail de rédaction!</a:t>
            </a:r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orge\AppData\Local\Microsoft\Windows\Temporary Internet Files\Content.IE5\5JRFIMZZ\photo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5472" y="500042"/>
            <a:ext cx="4241040" cy="5654721"/>
          </a:xfrm>
          <a:prstGeom prst="rect">
            <a:avLst/>
          </a:prstGeom>
          <a:noFill/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samedi 1er février 2014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07BD1-E538-47B4-9561-3B7D97A28214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571472" y="1071546"/>
            <a:ext cx="3143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 Renaissance en  Italie commence vers 1300 avec  les peintures de Giotto.</a:t>
            </a:r>
          </a:p>
          <a:p>
            <a:r>
              <a:rPr lang="fr-FR" dirty="0" smtClean="0"/>
              <a:t>                            pascal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71472" y="3214686"/>
            <a:ext cx="3143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fond de la peinture est doré, comme au Moyen – Age.</a:t>
            </a:r>
          </a:p>
          <a:p>
            <a:r>
              <a:rPr lang="fr-FR" dirty="0" smtClean="0"/>
              <a:t>                      </a:t>
            </a:r>
            <a:r>
              <a:rPr lang="fr-FR" smtClean="0"/>
              <a:t>ghislain 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467544" y="5301208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Giotto di </a:t>
            </a:r>
            <a:r>
              <a:rPr lang="fr-FR" dirty="0" err="1" smtClean="0"/>
              <a:t>Bondone</a:t>
            </a:r>
            <a:r>
              <a:rPr lang="fr-FR" dirty="0" smtClean="0"/>
              <a:t>, vers 1300, saint François d’Assise recevant les stigmates.</a:t>
            </a:r>
            <a:endParaRPr lang="fr-F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orge\AppData\Local\Microsoft\Windows\Temporary Internet Files\Content.IE5\OKTY4WJF\photo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548680"/>
            <a:ext cx="3920508" cy="2940381"/>
          </a:xfrm>
          <a:prstGeom prst="rect">
            <a:avLst/>
          </a:prstGeom>
          <a:noFill/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samedi 1er février 2014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07BD1-E538-47B4-9561-3B7D97A28214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5292081" y="980728"/>
            <a:ext cx="3851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Uccello, vers 1435, La Bataille de San Romano.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683568" y="4005064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Au 15eme siècle, l’Italie n’est pas un pays unifié. Les différentes villes/états sont souvent en conflit et elles engagent des armées de mercenaires  pour ces batailles et montrer leur puissance et leur richesse.</a:t>
            </a:r>
          </a:p>
          <a:p>
            <a:r>
              <a:rPr lang="fr-FR" dirty="0" smtClean="0"/>
              <a:t>La ville de Florence a gagné la bataille de San Romano contre la ville de Sienne…..</a:t>
            </a:r>
            <a:endParaRPr lang="fr-F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orge\AppData\Local\Microsoft\Windows\Temporary Internet Files\Content.IE5\S4UAKPFP\photo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548680"/>
            <a:ext cx="5148064" cy="3861048"/>
          </a:xfrm>
          <a:prstGeom prst="rect">
            <a:avLst/>
          </a:prstGeom>
          <a:noFill/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samedi 1er février 2014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07BD1-E538-47B4-9561-3B7D97A28214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467544" y="2132856"/>
            <a:ext cx="2952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département de peinture italienne au Louvre est très riche de chefs d’œuvres et d’anecdotes…..mais nous devons avancer.</a:t>
            </a:r>
            <a:endParaRPr lang="fr-F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Jorge\AppData\Local\Microsoft\Windows\Temporary Internet Files\Content.IE5\S4UAKPFP\photo (4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412776"/>
            <a:ext cx="3394472" cy="4525963"/>
          </a:xfrm>
          <a:prstGeom prst="rect">
            <a:avLst/>
          </a:prstGeom>
          <a:noFill/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samedi 1er février 2014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07BD1-E538-47B4-9561-3B7D97A28214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323528" y="1124744"/>
            <a:ext cx="41764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Tiens! Voilà justement le portrait d’un terrible condottiere.</a:t>
            </a:r>
          </a:p>
          <a:p>
            <a:r>
              <a:rPr lang="fr-FR" dirty="0" err="1" smtClean="0"/>
              <a:t>Sigismondo</a:t>
            </a:r>
            <a:r>
              <a:rPr lang="fr-FR" dirty="0" smtClean="0"/>
              <a:t> Malatesta était un violent chef de guerre.</a:t>
            </a:r>
          </a:p>
          <a:p>
            <a:r>
              <a:rPr lang="fr-FR" dirty="0" smtClean="0"/>
              <a:t>Ce portrait peint par Piero </a:t>
            </a:r>
            <a:r>
              <a:rPr lang="fr-FR" dirty="0" err="1" smtClean="0"/>
              <a:t>della</a:t>
            </a:r>
            <a:r>
              <a:rPr lang="fr-FR" dirty="0" smtClean="0"/>
              <a:t> Francesca en 1450 montre bien que cet homme n’est  pas très aimable. </a:t>
            </a:r>
            <a:endParaRPr lang="fr-FR" dirty="0" smtClean="0"/>
          </a:p>
          <a:p>
            <a:r>
              <a:rPr lang="fr-FR" dirty="0" smtClean="0"/>
              <a:t>Il est représenté de profil à la manière des médailles antiques qui représentaient le profil de l’empereur.</a:t>
            </a:r>
            <a:endParaRPr lang="fr-F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Jorge\AppData\Local\Microsoft\Windows\Temporary Internet Files\Content.IE5\XOS9NFQL\phot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74520" y="1841110"/>
            <a:ext cx="5394960" cy="4044142"/>
          </a:xfrm>
          <a:prstGeom prst="rect">
            <a:avLst/>
          </a:prstGeom>
          <a:noFill/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samedi 1er février 2014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07BD1-E538-47B4-9561-3B7D97A28214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395536" y="692696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Ce portrait peint par Ghirlandaio est vraiment différent. Ce vieil homme est peint de ¾, on peut voir ses deux yeux. Il tient un jeune enfant dans ses bras et il a l’air d’éprouver beaucoup de tendresse….</a:t>
            </a:r>
            <a:endParaRPr lang="fr-F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Jorge\AppData\Local\Microsoft\Windows\Temporary Internet Files\Content.IE5\XOS9NFQL\photo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620688"/>
            <a:ext cx="4096220" cy="5461627"/>
          </a:xfrm>
          <a:prstGeom prst="rect">
            <a:avLst/>
          </a:prstGeom>
          <a:noFill/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samedi 1er février 2014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07BD1-E538-47B4-9561-3B7D97A28214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395536" y="1412776"/>
            <a:ext cx="38164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Voici un grand chef-d’œuvre de la Renaissance italienne:</a:t>
            </a:r>
          </a:p>
          <a:p>
            <a:r>
              <a:rPr lang="fr-FR" dirty="0" smtClean="0"/>
              <a:t>Saint Sébastien peint par Mantegna en 1480.</a:t>
            </a:r>
          </a:p>
          <a:p>
            <a:endParaRPr lang="fr-FR" dirty="0" smtClean="0"/>
          </a:p>
          <a:p>
            <a:r>
              <a:rPr lang="fr-FR" dirty="0" smtClean="0"/>
              <a:t>Sébastien fut condamné à être tué par ses compagnons archers par l’empereur Dioclétien.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Jorge\AppData\Local\Microsoft\Windows\Temporary Internet Files\Content.IE5\S4UAKPFP\photo (6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5791" y="548681"/>
            <a:ext cx="5280586" cy="3960440"/>
          </a:xfrm>
          <a:prstGeom prst="rect">
            <a:avLst/>
          </a:prstGeom>
          <a:noFill/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samedi 1er février 2014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07BD1-E538-47B4-9561-3B7D97A28214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51520" y="1412776"/>
            <a:ext cx="28803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Nous voici découvrant la peinture de Léonard de Vinci devant le dernier tableau peint par le maître:</a:t>
            </a:r>
          </a:p>
          <a:p>
            <a:r>
              <a:rPr lang="fr-FR" dirty="0" smtClean="0"/>
              <a:t>la Vierge et Sainte Anne.</a:t>
            </a:r>
          </a:p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Jorge\AppData\Local\Microsoft\Windows\Temporary Internet Files\Content.IE5\XOS9NFQL\photo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785794"/>
            <a:ext cx="3394472" cy="4525963"/>
          </a:xfrm>
          <a:prstGeom prst="rect">
            <a:avLst/>
          </a:prstGeom>
          <a:noFill/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samedi 1er février 2014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07BD1-E538-47B4-9561-3B7D97A28214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4572000" y="1484784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Nous découvrons également la sculpture en Italie au 16eme siècle: Les Esclaves par Michel Ange.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</TotalTime>
  <Words>412</Words>
  <Application>Microsoft Office PowerPoint</Application>
  <PresentationFormat>Affichage à l'écran (4:3)</PresentationFormat>
  <Paragraphs>48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Jorge</dc:creator>
  <cp:lastModifiedBy>Jorge</cp:lastModifiedBy>
  <cp:revision>25</cp:revision>
  <dcterms:created xsi:type="dcterms:W3CDTF">2014-02-07T10:32:02Z</dcterms:created>
  <dcterms:modified xsi:type="dcterms:W3CDTF">2014-03-11T16:28:46Z</dcterms:modified>
</cp:coreProperties>
</file>